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8" r:id="rId4"/>
    <p:sldId id="265" r:id="rId5"/>
    <p:sldId id="264" r:id="rId6"/>
    <p:sldId id="263" r:id="rId7"/>
    <p:sldId id="257" r:id="rId8"/>
    <p:sldId id="262" r:id="rId9"/>
    <p:sldId id="266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38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91"/>
    <p:restoredTop sz="94729"/>
  </p:normalViewPr>
  <p:slideViewPr>
    <p:cSldViewPr snapToGrid="0" snapToObjects="1">
      <p:cViewPr varScale="1">
        <p:scale>
          <a:sx n="122" d="100"/>
          <a:sy n="122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1BC062-27CA-4F99-9EA9-2AC0684B58F5}" type="doc">
      <dgm:prSet loTypeId="urn:microsoft.com/office/officeart/2011/layout/RadialPictureList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D845F82-88C3-4362-807A-81295617B06C}">
      <dgm:prSet phldrT="[Text]"/>
      <dgm:spPr>
        <a:xfrm>
          <a:off x="462998" y="674204"/>
          <a:ext cx="897831" cy="897876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r>
            <a:rPr lang="en-US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Client</a:t>
          </a:r>
        </a:p>
      </dgm:t>
    </dgm:pt>
    <dgm:pt modelId="{E1022BF3-A394-49CB-8CEA-1A8415B4C396}" type="parTrans" cxnId="{143EAE60-78CC-4948-A8DD-CC50A7A4B27D}">
      <dgm:prSet/>
      <dgm:spPr/>
      <dgm:t>
        <a:bodyPr/>
        <a:lstStyle/>
        <a:p>
          <a:endParaRPr lang="en-US"/>
        </a:p>
      </dgm:t>
    </dgm:pt>
    <dgm:pt modelId="{0FEAF902-CF88-4DD0-BCBD-704CCDA0A7D5}" type="sibTrans" cxnId="{143EAE60-78CC-4948-A8DD-CC50A7A4B27D}">
      <dgm:prSet/>
      <dgm:spPr/>
      <dgm:t>
        <a:bodyPr/>
        <a:lstStyle/>
        <a:p>
          <a:endParaRPr lang="en-US"/>
        </a:p>
      </dgm:t>
    </dgm:pt>
    <dgm:pt modelId="{E3F24308-DB3A-40F8-9F77-E20EE6492E67}">
      <dgm:prSet phldrT="[Text]" custT="1"/>
      <dgm:spPr>
        <a:xfrm>
          <a:off x="1850118" y="341769"/>
          <a:ext cx="643799" cy="465635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en-US" sz="14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Testing</a:t>
          </a:r>
        </a:p>
      </dgm:t>
    </dgm:pt>
    <dgm:pt modelId="{9B9F99EC-2B83-420E-8BA9-E5575DB5A1FA}" type="parTrans" cxnId="{86C2F617-FD00-4E41-AB37-D6988665F25B}">
      <dgm:prSet/>
      <dgm:spPr/>
      <dgm:t>
        <a:bodyPr/>
        <a:lstStyle/>
        <a:p>
          <a:endParaRPr lang="en-US"/>
        </a:p>
      </dgm:t>
    </dgm:pt>
    <dgm:pt modelId="{84D62E33-5151-462D-A37F-D1FE9C6C5586}" type="sibTrans" cxnId="{86C2F617-FD00-4E41-AB37-D6988665F25B}">
      <dgm:prSet/>
      <dgm:spPr/>
      <dgm:t>
        <a:bodyPr/>
        <a:lstStyle/>
        <a:p>
          <a:endParaRPr lang="en-US"/>
        </a:p>
      </dgm:t>
    </dgm:pt>
    <dgm:pt modelId="{17866B99-0C0F-452D-A24D-0F9A23CA797A}">
      <dgm:prSet phldrT="[Text]" custT="1"/>
      <dgm:spPr>
        <a:xfrm>
          <a:off x="2038697" y="888155"/>
          <a:ext cx="643799" cy="465635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en-US" sz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Care</a:t>
          </a:r>
        </a:p>
      </dgm:t>
    </dgm:pt>
    <dgm:pt modelId="{F0295846-BBD8-4A06-81C8-45AD0A201990}" type="parTrans" cxnId="{8B209873-DF30-4EFA-B055-D314D6CA9FDD}">
      <dgm:prSet/>
      <dgm:spPr/>
      <dgm:t>
        <a:bodyPr/>
        <a:lstStyle/>
        <a:p>
          <a:endParaRPr lang="en-US"/>
        </a:p>
      </dgm:t>
    </dgm:pt>
    <dgm:pt modelId="{A5857725-8ED9-4B87-AD8C-059513F33E54}" type="sibTrans" cxnId="{8B209873-DF30-4EFA-B055-D314D6CA9FDD}">
      <dgm:prSet/>
      <dgm:spPr/>
      <dgm:t>
        <a:bodyPr/>
        <a:lstStyle/>
        <a:p>
          <a:endParaRPr lang="en-US"/>
        </a:p>
      </dgm:t>
    </dgm:pt>
    <dgm:pt modelId="{4D721930-0222-49A8-8490-DEDC57C17814}">
      <dgm:prSet phldrT="[Text]" custT="1"/>
      <dgm:spPr>
        <a:xfrm>
          <a:off x="1850118" y="1446238"/>
          <a:ext cx="643799" cy="465635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en-US" sz="1100" dirty="0" smtClean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       laborato</a:t>
          </a:r>
          <a:r>
            <a:rPr lang="en-US" sz="1200" dirty="0" smtClean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ry</a:t>
          </a:r>
          <a:endParaRPr lang="en-US" sz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gm:t>
    </dgm:pt>
    <dgm:pt modelId="{17185A5E-5DAE-4BC7-B716-05FBEDCF277E}" type="sibTrans" cxnId="{31992CA8-611B-4A75-90EF-FBDAA34912BC}">
      <dgm:prSet/>
      <dgm:spPr/>
      <dgm:t>
        <a:bodyPr/>
        <a:lstStyle/>
        <a:p>
          <a:endParaRPr lang="en-US"/>
        </a:p>
      </dgm:t>
    </dgm:pt>
    <dgm:pt modelId="{AD4FF71A-780D-40BD-B900-618B0B1F0D3E}" type="parTrans" cxnId="{31992CA8-611B-4A75-90EF-FBDAA34912BC}">
      <dgm:prSet/>
      <dgm:spPr/>
      <dgm:t>
        <a:bodyPr/>
        <a:lstStyle/>
        <a:p>
          <a:endParaRPr lang="en-US"/>
        </a:p>
      </dgm:t>
    </dgm:pt>
    <dgm:pt modelId="{E4967168-E02C-485B-8E6B-09FB28E96A9B}" type="pres">
      <dgm:prSet presAssocID="{821BC062-27CA-4F99-9EA9-2AC0684B58F5}" presName="Name0" presStyleCnt="0">
        <dgm:presLayoutVars>
          <dgm:chMax val="1"/>
          <dgm:chPref val="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3DE36001-EAF3-41D0-B8F0-12FAA31A9117}" type="pres">
      <dgm:prSet presAssocID="{DD845F82-88C3-4362-807A-81295617B06C}" presName="Parent" presStyleLbl="node1" presStyleIdx="0" presStyleCnt="2" custLinFactNeighborX="-19560" custLinFactNeighborY="-7026">
        <dgm:presLayoutVars>
          <dgm:chMax val="4"/>
          <dgm:chPref val="3"/>
        </dgm:presLayoutVars>
      </dgm:prSet>
      <dgm:spPr/>
      <dgm:t>
        <a:bodyPr/>
        <a:lstStyle/>
        <a:p>
          <a:endParaRPr lang="en-US"/>
        </a:p>
      </dgm:t>
    </dgm:pt>
    <dgm:pt modelId="{8BF43F69-2442-4A6D-A49D-48317E0D05CC}" type="pres">
      <dgm:prSet presAssocID="{E3F24308-DB3A-40F8-9F77-E20EE6492E67}" presName="Accent" presStyleLbl="node1" presStyleIdx="1" presStyleCnt="2"/>
      <dgm:spPr>
        <a:xfrm>
          <a:off x="0" y="174986"/>
          <a:ext cx="1809880" cy="1886690"/>
        </a:xfrm>
        <a:prstGeom prst="blockArc">
          <a:avLst>
            <a:gd name="adj1" fmla="val 17527788"/>
            <a:gd name="adj2" fmla="val 4119114"/>
            <a:gd name="adj3" fmla="val 575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endParaRPr lang="en-US"/>
        </a:p>
      </dgm:t>
    </dgm:pt>
    <dgm:pt modelId="{5DBF02BF-A506-4AB5-9C5E-0CC15D0ABFAC}" type="pres">
      <dgm:prSet presAssocID="{E3F24308-DB3A-40F8-9F77-E20EE6492E67}" presName="Image1" presStyleLbl="fgImgPlace1" presStyleIdx="0" presStyleCnt="3"/>
      <dgm:spPr>
        <a:xfrm>
          <a:off x="1332664" y="334034"/>
          <a:ext cx="480971" cy="481106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endParaRPr lang="en-US"/>
        </a:p>
      </dgm:t>
    </dgm:pt>
    <dgm:pt modelId="{A341C151-92C2-4A52-A894-85AD27BE74FF}" type="pres">
      <dgm:prSet presAssocID="{E3F24308-DB3A-40F8-9F77-E20EE6492E67}" presName="Child1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E26FBF-2A65-44B1-8FAA-B31F5655B34E}" type="pres">
      <dgm:prSet presAssocID="{17866B99-0C0F-452D-A24D-0F9A23CA797A}" presName="Image2" presStyleCnt="0"/>
      <dgm:spPr/>
    </dgm:pt>
    <dgm:pt modelId="{F9A4C102-1FDB-495A-ADC7-B637014A2B48}" type="pres">
      <dgm:prSet presAssocID="{17866B99-0C0F-452D-A24D-0F9A23CA797A}" presName="Image" presStyleLbl="fgImgPlace1" presStyleIdx="1" presStyleCnt="3"/>
      <dgm:spPr>
        <a:xfrm>
          <a:off x="1518561" y="881363"/>
          <a:ext cx="480971" cy="481106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endParaRPr lang="en-US"/>
        </a:p>
      </dgm:t>
    </dgm:pt>
    <dgm:pt modelId="{57FD1C4D-9097-4CFC-B0C3-0AEBE2195BC1}" type="pres">
      <dgm:prSet presAssocID="{17866B99-0C0F-452D-A24D-0F9A23CA797A}" presName="Child2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2C0CB6-6E90-4D29-B113-A7A4BE3DD9DB}" type="pres">
      <dgm:prSet presAssocID="{4D721930-0222-49A8-8490-DEDC57C17814}" presName="Image3" presStyleCnt="0"/>
      <dgm:spPr/>
    </dgm:pt>
    <dgm:pt modelId="{649A7808-4FEF-4FE9-8DC5-549C688C5C3D}" type="pres">
      <dgm:prSet presAssocID="{4D721930-0222-49A8-8490-DEDC57C17814}" presName="Image" presStyleLbl="fgImgPlace1" presStyleIdx="2" presStyleCnt="3"/>
      <dgm:spPr>
        <a:xfrm>
          <a:off x="1332664" y="1436427"/>
          <a:ext cx="480971" cy="481106"/>
        </a:xfrm>
        <a:prstGeom prst="ellipse">
          <a:avLst/>
        </a:prstGeom>
        <a:solidFill>
          <a:srgbClr val="4472C4">
            <a:tint val="5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endParaRPr lang="en-US"/>
        </a:p>
      </dgm:t>
    </dgm:pt>
    <dgm:pt modelId="{A8A4DC62-31A8-41BA-A668-9AD0C4EBDB9E}" type="pres">
      <dgm:prSet presAssocID="{4D721930-0222-49A8-8490-DEDC57C17814}" presName="Child3" presStyleLbl="revTx" presStyleIdx="2" presStyleCnt="3" custScaleX="154173" custScaleY="55139" custLinFactNeighborX="30502" custLinFactNeighborY="-1621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6C2F617-FD00-4E41-AB37-D6988665F25B}" srcId="{DD845F82-88C3-4362-807A-81295617B06C}" destId="{E3F24308-DB3A-40F8-9F77-E20EE6492E67}" srcOrd="0" destOrd="0" parTransId="{9B9F99EC-2B83-420E-8BA9-E5575DB5A1FA}" sibTransId="{84D62E33-5151-462D-A37F-D1FE9C6C5586}"/>
    <dgm:cxn modelId="{781A0946-E029-4E0C-A9F9-CF2D944D9E32}" type="presOf" srcId="{821BC062-27CA-4F99-9EA9-2AC0684B58F5}" destId="{E4967168-E02C-485B-8E6B-09FB28E96A9B}" srcOrd="0" destOrd="0" presId="urn:microsoft.com/office/officeart/2011/layout/RadialPictureList"/>
    <dgm:cxn modelId="{EE77E6EC-F322-464A-9B11-26D0E232B125}" type="presOf" srcId="{4D721930-0222-49A8-8490-DEDC57C17814}" destId="{A8A4DC62-31A8-41BA-A668-9AD0C4EBDB9E}" srcOrd="0" destOrd="0" presId="urn:microsoft.com/office/officeart/2011/layout/RadialPictureList"/>
    <dgm:cxn modelId="{8B209873-DF30-4EFA-B055-D314D6CA9FDD}" srcId="{DD845F82-88C3-4362-807A-81295617B06C}" destId="{17866B99-0C0F-452D-A24D-0F9A23CA797A}" srcOrd="1" destOrd="0" parTransId="{F0295846-BBD8-4A06-81C8-45AD0A201990}" sibTransId="{A5857725-8ED9-4B87-AD8C-059513F33E54}"/>
    <dgm:cxn modelId="{4E9FFDB2-7854-42DB-B10F-F274B6772F82}" type="presOf" srcId="{17866B99-0C0F-452D-A24D-0F9A23CA797A}" destId="{57FD1C4D-9097-4CFC-B0C3-0AEBE2195BC1}" srcOrd="0" destOrd="0" presId="urn:microsoft.com/office/officeart/2011/layout/RadialPictureList"/>
    <dgm:cxn modelId="{143EAE60-78CC-4948-A8DD-CC50A7A4B27D}" srcId="{821BC062-27CA-4F99-9EA9-2AC0684B58F5}" destId="{DD845F82-88C3-4362-807A-81295617B06C}" srcOrd="0" destOrd="0" parTransId="{E1022BF3-A394-49CB-8CEA-1A8415B4C396}" sibTransId="{0FEAF902-CF88-4DD0-BCBD-704CCDA0A7D5}"/>
    <dgm:cxn modelId="{53B2D1EB-7281-4C8F-AD0D-78A498CBD38B}" type="presOf" srcId="{DD845F82-88C3-4362-807A-81295617B06C}" destId="{3DE36001-EAF3-41D0-B8F0-12FAA31A9117}" srcOrd="0" destOrd="0" presId="urn:microsoft.com/office/officeart/2011/layout/RadialPictureList"/>
    <dgm:cxn modelId="{31992CA8-611B-4A75-90EF-FBDAA34912BC}" srcId="{DD845F82-88C3-4362-807A-81295617B06C}" destId="{4D721930-0222-49A8-8490-DEDC57C17814}" srcOrd="2" destOrd="0" parTransId="{AD4FF71A-780D-40BD-B900-618B0B1F0D3E}" sibTransId="{17185A5E-5DAE-4BC7-B716-05FBEDCF277E}"/>
    <dgm:cxn modelId="{134BA4D8-88D5-4A43-80FE-A61A2FCA7263}" type="presOf" srcId="{E3F24308-DB3A-40F8-9F77-E20EE6492E67}" destId="{A341C151-92C2-4A52-A894-85AD27BE74FF}" srcOrd="0" destOrd="0" presId="urn:microsoft.com/office/officeart/2011/layout/RadialPictureList"/>
    <dgm:cxn modelId="{E909E1A5-16A6-4889-B1C3-B04AA19BCB93}" type="presParOf" srcId="{E4967168-E02C-485B-8E6B-09FB28E96A9B}" destId="{3DE36001-EAF3-41D0-B8F0-12FAA31A9117}" srcOrd="0" destOrd="0" presId="urn:microsoft.com/office/officeart/2011/layout/RadialPictureList"/>
    <dgm:cxn modelId="{5DA9C262-45D6-4FFA-912E-1CB4C3C56791}" type="presParOf" srcId="{E4967168-E02C-485B-8E6B-09FB28E96A9B}" destId="{8BF43F69-2442-4A6D-A49D-48317E0D05CC}" srcOrd="1" destOrd="0" presId="urn:microsoft.com/office/officeart/2011/layout/RadialPictureList"/>
    <dgm:cxn modelId="{8D5391D9-FDE5-49C3-BAEA-5E39DFC72A89}" type="presParOf" srcId="{E4967168-E02C-485B-8E6B-09FB28E96A9B}" destId="{5DBF02BF-A506-4AB5-9C5E-0CC15D0ABFAC}" srcOrd="2" destOrd="0" presId="urn:microsoft.com/office/officeart/2011/layout/RadialPictureList"/>
    <dgm:cxn modelId="{F2E11E56-DC0A-449A-8C9F-BF9E4F315971}" type="presParOf" srcId="{E4967168-E02C-485B-8E6B-09FB28E96A9B}" destId="{A341C151-92C2-4A52-A894-85AD27BE74FF}" srcOrd="3" destOrd="0" presId="urn:microsoft.com/office/officeart/2011/layout/RadialPictureList"/>
    <dgm:cxn modelId="{08006042-9703-4100-AB31-3B53BCF359C4}" type="presParOf" srcId="{E4967168-E02C-485B-8E6B-09FB28E96A9B}" destId="{A7E26FBF-2A65-44B1-8FAA-B31F5655B34E}" srcOrd="4" destOrd="0" presId="urn:microsoft.com/office/officeart/2011/layout/RadialPictureList"/>
    <dgm:cxn modelId="{20679840-C6C7-45B0-8B12-8EFBE269F302}" type="presParOf" srcId="{A7E26FBF-2A65-44B1-8FAA-B31F5655B34E}" destId="{F9A4C102-1FDB-495A-ADC7-B637014A2B48}" srcOrd="0" destOrd="0" presId="urn:microsoft.com/office/officeart/2011/layout/RadialPictureList"/>
    <dgm:cxn modelId="{62D75A59-B6B1-4382-9375-304B1B8E241E}" type="presParOf" srcId="{E4967168-E02C-485B-8E6B-09FB28E96A9B}" destId="{57FD1C4D-9097-4CFC-B0C3-0AEBE2195BC1}" srcOrd="5" destOrd="0" presId="urn:microsoft.com/office/officeart/2011/layout/RadialPictureList"/>
    <dgm:cxn modelId="{1A4927F8-0FE5-4BAD-8780-63611D927571}" type="presParOf" srcId="{E4967168-E02C-485B-8E6B-09FB28E96A9B}" destId="{012C0CB6-6E90-4D29-B113-A7A4BE3DD9DB}" srcOrd="6" destOrd="0" presId="urn:microsoft.com/office/officeart/2011/layout/RadialPictureList"/>
    <dgm:cxn modelId="{95374F57-56B5-440A-82F1-C0E5F03E5672}" type="presParOf" srcId="{012C0CB6-6E90-4D29-B113-A7A4BE3DD9DB}" destId="{649A7808-4FEF-4FE9-8DC5-549C688C5C3D}" srcOrd="0" destOrd="0" presId="urn:microsoft.com/office/officeart/2011/layout/RadialPictureList"/>
    <dgm:cxn modelId="{75270DD1-5E29-4938-BEA7-36FCCD33F658}" type="presParOf" srcId="{E4967168-E02C-485B-8E6B-09FB28E96A9B}" destId="{A8A4DC62-31A8-41BA-A668-9AD0C4EBDB9E}" srcOrd="7" destOrd="0" presId="urn:microsoft.com/office/officeart/2011/layout/RadialPictur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36001-EAF3-41D0-B8F0-12FAA31A9117}">
      <dsp:nvSpPr>
        <dsp:cNvPr id="0" name=""/>
        <dsp:cNvSpPr/>
      </dsp:nvSpPr>
      <dsp:spPr>
        <a:xfrm>
          <a:off x="287383" y="611119"/>
          <a:ext cx="897831" cy="897876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Client</a:t>
          </a:r>
        </a:p>
      </dsp:txBody>
      <dsp:txXfrm>
        <a:off x="418867" y="742610"/>
        <a:ext cx="634863" cy="634894"/>
      </dsp:txXfrm>
    </dsp:sp>
    <dsp:sp modelId="{8BF43F69-2442-4A6D-A49D-48317E0D05CC}">
      <dsp:nvSpPr>
        <dsp:cNvPr id="0" name=""/>
        <dsp:cNvSpPr/>
      </dsp:nvSpPr>
      <dsp:spPr>
        <a:xfrm>
          <a:off x="0" y="174986"/>
          <a:ext cx="1809880" cy="1886690"/>
        </a:xfrm>
        <a:prstGeom prst="blockArc">
          <a:avLst>
            <a:gd name="adj1" fmla="val 17527788"/>
            <a:gd name="adj2" fmla="val 4119114"/>
            <a:gd name="adj3" fmla="val 575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BF02BF-A506-4AB5-9C5E-0CC15D0ABFAC}">
      <dsp:nvSpPr>
        <dsp:cNvPr id="0" name=""/>
        <dsp:cNvSpPr/>
      </dsp:nvSpPr>
      <dsp:spPr>
        <a:xfrm>
          <a:off x="1332664" y="334034"/>
          <a:ext cx="480971" cy="481106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41C151-92C2-4A52-A894-85AD27BE74FF}">
      <dsp:nvSpPr>
        <dsp:cNvPr id="0" name=""/>
        <dsp:cNvSpPr/>
      </dsp:nvSpPr>
      <dsp:spPr>
        <a:xfrm>
          <a:off x="1850118" y="341769"/>
          <a:ext cx="643799" cy="465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10000"/>
            </a:spcAft>
          </a:pPr>
          <a:r>
            <a:rPr lang="en-US" sz="140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Testing</a:t>
          </a:r>
        </a:p>
      </dsp:txBody>
      <dsp:txXfrm>
        <a:off x="1850118" y="341769"/>
        <a:ext cx="643799" cy="465635"/>
      </dsp:txXfrm>
    </dsp:sp>
    <dsp:sp modelId="{F9A4C102-1FDB-495A-ADC7-B637014A2B48}">
      <dsp:nvSpPr>
        <dsp:cNvPr id="0" name=""/>
        <dsp:cNvSpPr/>
      </dsp:nvSpPr>
      <dsp:spPr>
        <a:xfrm>
          <a:off x="1518561" y="881363"/>
          <a:ext cx="480971" cy="481106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FD1C4D-9097-4CFC-B0C3-0AEBE2195BC1}">
      <dsp:nvSpPr>
        <dsp:cNvPr id="0" name=""/>
        <dsp:cNvSpPr/>
      </dsp:nvSpPr>
      <dsp:spPr>
        <a:xfrm>
          <a:off x="2038697" y="888155"/>
          <a:ext cx="643799" cy="465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10000"/>
            </a:spcAft>
          </a:pPr>
          <a:r>
            <a:rPr lang="en-US" sz="120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Care</a:t>
          </a:r>
        </a:p>
      </dsp:txBody>
      <dsp:txXfrm>
        <a:off x="2038697" y="888155"/>
        <a:ext cx="643799" cy="465635"/>
      </dsp:txXfrm>
    </dsp:sp>
    <dsp:sp modelId="{649A7808-4FEF-4FE9-8DC5-549C688C5C3D}">
      <dsp:nvSpPr>
        <dsp:cNvPr id="0" name=""/>
        <dsp:cNvSpPr/>
      </dsp:nvSpPr>
      <dsp:spPr>
        <a:xfrm>
          <a:off x="1332664" y="1436427"/>
          <a:ext cx="480971" cy="481106"/>
        </a:xfrm>
        <a:prstGeom prst="ellipse">
          <a:avLst/>
        </a:prstGeom>
        <a:solidFill>
          <a:srgbClr val="4472C4">
            <a:tint val="5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A4DC62-31A8-41BA-A668-9AD0C4EBDB9E}">
      <dsp:nvSpPr>
        <dsp:cNvPr id="0" name=""/>
        <dsp:cNvSpPr/>
      </dsp:nvSpPr>
      <dsp:spPr>
        <a:xfrm>
          <a:off x="1689932" y="1475170"/>
          <a:ext cx="992564" cy="2567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10000"/>
            </a:spcAft>
          </a:pPr>
          <a:r>
            <a:rPr lang="en-US" sz="1100" kern="1200" dirty="0" smtClean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       laborato</a:t>
          </a:r>
          <a:r>
            <a:rPr lang="en-US" sz="1200" kern="1200" dirty="0" smtClean="0">
              <a:solidFill>
                <a:schemeClr val="bg1"/>
              </a:solidFill>
              <a:latin typeface="Calibri" panose="020F0502020204030204"/>
              <a:ea typeface="+mn-ea"/>
              <a:cs typeface="+mn-cs"/>
            </a:rPr>
            <a:t>ry</a:t>
          </a:r>
          <a:endParaRPr lang="en-US" sz="1200" kern="1200" dirty="0">
            <a:solidFill>
              <a:schemeClr val="bg1"/>
            </a:solidFill>
            <a:latin typeface="Calibri" panose="020F0502020204030204"/>
            <a:ea typeface="+mn-ea"/>
            <a:cs typeface="+mn-cs"/>
          </a:endParaRPr>
        </a:p>
      </dsp:txBody>
      <dsp:txXfrm>
        <a:off x="1689932" y="1475170"/>
        <a:ext cx="992564" cy="2567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RadialPictureList">
  <dgm:title val="Radial Picture List"/>
  <dgm:desc val="Use to show relationships to a central idea. The Level 1 shape contains text and all Level 2 shapes contain a picture with corresponding text. Limited to four Level 2 pictures.  Unused pictures do not appear, but remain available if you switch layouts. Works best with a small amount of Level 2 text."/>
  <dgm:catLst>
    <dgm:cat type="picture" pri="2500"/>
    <dgm:cat type="officeonline" pri="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10" destId="14" srcOrd="3" destOrd="0"/>
      </dgm:cxnLst>
      <dgm:bg/>
      <dgm:whole/>
    </dgm:dataModel>
  </dgm:clrData>
  <dgm:layoutNode name="Name0">
    <dgm:varLst>
      <dgm:chMax val="1"/>
      <dgm:chPref val="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Child1" refType="w" fact="0.76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5661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6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l" for="ch" forName="Parent" refType="w" fact="0.1777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l" for="ch" forName="Image1" refType="w" fact="0.5531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l" for="ch" forName="Image2" refType="w" fact="0.5531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l" for="ch" forName="Child1" refType="w" fact="0.7529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l" for="ch" forName="Child2" refType="w" fact="0.7529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7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4968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l" for="ch" forName="Image2" refType="w" fact="0.5661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l" for="ch" forName="Image3" refType="w" fact="0.4968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l" for="ch" forName="Child1" refType="w" fact="0.6897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l" for="ch" forName="Child2" refType="w" fact="0.76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l" for="ch" forName="Child3" refType="w" fact="0.6897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8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" refType="w" fact="0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l" for="ch" forName="Parent" refType="w" fact="0.1756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l" for="ch" forName="Image1" refType="w" fact="0.42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l" for="ch" forName="Image2" refType="w" fact="0.5598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l" for="ch" forName="Image3" refType="w" fact="0.5591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l" for="ch" forName="Image4" refType="w" fact="0.42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l" for="ch" forName="Child1" refType="w" fact="0.6214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l" for="ch" forName="Child2" refType="w" fact="0.7557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l" for="ch" forName="Child3" refType="w" fact="0.7557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l" for="ch" forName="Child4" refType="w" fact="0.6214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if>
      <dgm:else name="Name9">
        <dgm:choose name="Name10">
          <dgm:if name="Name11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2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Child1" refType="w" fact="0.24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4339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13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r" for="ch" forName="Parent" refType="w" fact="0.8223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r" for="ch" forName="Image1" refType="w" fact="0.4469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r" for="ch" forName="Image2" refType="w" fact="0.4469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r" for="ch" forName="Child1" refType="w" fact="0.2471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r" for="ch" forName="Child2" refType="w" fact="0.2471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14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5032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r" for="ch" forName="Image2" refType="w" fact="0.4339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r" for="ch" forName="Image3" refType="w" fact="0.5032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r" for="ch" forName="Child1" refType="w" fact="0.3103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r" for="ch" forName="Child2" refType="w" fact="0.24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r" for="ch" forName="Child3" refType="w" fact="0.3103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15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" refType="w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r" for="ch" forName="Parent" refType="w" fact="0.8244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r" for="ch" forName="Image1" refType="w" fact="0.57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r" for="ch" forName="Image2" refType="w" fact="0.4402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r" for="ch" forName="Image3" refType="w" fact="0.4409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r" for="ch" forName="Image4" refType="w" fact="0.57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r" for="ch" forName="Child1" refType="w" fact="0.3786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r" for="ch" forName="Child2" refType="w" fact="0.2443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r" for="ch" forName="Child3" refType="w" fact="0.2443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r" for="ch" forName="Child4" refType="w" fact="0.3786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else>
    </dgm:choose>
    <dgm:forEach name="wrapper" axis="self" ptType="parTrans">
      <dgm:forEach name="ImageRepeat" axis="self">
        <dgm:layoutNode name="Image" styleLbl="fgImgPlace1">
          <dgm:alg type="sp"/>
          <dgm:shape xmlns:r="http://schemas.openxmlformats.org/officeDocument/2006/relationships" type="ellipse" r:blip="" blipPhldr="1">
            <dgm:adjLst/>
          </dgm:shape>
          <dgm:presOf/>
        </dgm:layoutNode>
      </dgm:forEach>
    </dgm:forEach>
    <dgm:forEach name="Name16" axis="ch" ptType="node" cnt="1">
      <dgm:layoutNode name="Parent" styleLbl="node1">
        <dgm:varLst>
          <dgm:chMax val="4"/>
          <dgm:chPref val="3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7" axis="ch ch" ptType="node node" st="1 1" cnt="1 1">
      <dgm:layoutNode name="Accent" styleLbl="node1">
        <dgm:alg type="sp"/>
        <dgm:choose name="Name18">
          <dgm:if name="Name19" func="var" arg="dir" op="equ" val="norm">
            <dgm:choose name="Name20">
              <dgm:if name="Name21" axis="followSib" ptType="node" func="cnt" op="equ" val="0">
                <dgm:shape xmlns:r="http://schemas.openxmlformats.org/officeDocument/2006/relationships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2" axis="followSib" ptType="node" func="cnt" op="equ" val="1">
                <dgm:shape xmlns:r="http://schemas.openxmlformats.org/officeDocument/2006/relationships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3" axis="followSib" ptType="node" func="cnt" op="equ" val="2">
                <dgm:shape xmlns:r="http://schemas.openxmlformats.org/officeDocument/2006/relationships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24">
                <dgm:shape xmlns:r="http://schemas.openxmlformats.org/officeDocument/2006/relationships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if>
          <dgm:else name="Name25">
            <dgm:choose name="Name26">
              <dgm:if name="Name27" axis="followSib" ptType="node" func="cnt" op="equ" val="0">
                <dgm:shape xmlns:r="http://schemas.openxmlformats.org/officeDocument/2006/relationships" rot="180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8" axis="followSib" ptType="node" func="cnt" op="equ" val="1">
                <dgm:shape xmlns:r="http://schemas.openxmlformats.org/officeDocument/2006/relationships" rot="180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9" axis="followSib" ptType="node" func="cnt" op="equ" val="2">
                <dgm:shape xmlns:r="http://schemas.openxmlformats.org/officeDocument/2006/relationships" rot="180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30">
                <dgm:shape xmlns:r="http://schemas.openxmlformats.org/officeDocument/2006/relationships" rot="180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else>
        </dgm:choose>
        <dgm:presOf/>
      </dgm:layoutNode>
      <dgm:layoutNode name="Image1" styleLbl="fgImgPlace1">
        <dgm:alg type="sp"/>
        <dgm:shape xmlns:r="http://schemas.openxmlformats.org/officeDocument/2006/relationships" type="ellipse" r:blip="" blipPhldr="1">
          <dgm:adjLst/>
        </dgm:shape>
        <dgm:presOf/>
      </dgm:layoutNode>
      <dgm:layoutNode name="Child1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4" axis="ch ch" ptType="node node" st="1 2" cnt="1 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35" ref="ImageRepeat"/>
      </dgm:layoutNode>
      <dgm:layoutNode name="Child2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9" axis="ch ch" ptType="node node" st="1 3" cnt="1 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  <dgm:layoutNode name="Child3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4" axis="ch ch" ptType="node node" st="1 4" cnt="1 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45" ref="Image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EF2BE1-4841-4867-B9B1-BFB10D8754C6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49F630-922E-403A-8C72-5FE4B0495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986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Docker: </a:t>
            </a:r>
            <a:r>
              <a:rPr lang="en-US" sz="2200" b="0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Docker is a software technology providing operating-system-level virtualization also known as containers</a:t>
            </a:r>
            <a:endParaRPr lang="en-US" dirty="0"/>
          </a:p>
          <a:p>
            <a:r>
              <a:rPr lang="en-US" dirty="0" err="1"/>
              <a:t>GitLab</a:t>
            </a:r>
            <a:r>
              <a:rPr lang="en-US" dirty="0"/>
              <a:t>: </a:t>
            </a:r>
            <a:r>
              <a:rPr lang="en-US" sz="2200" b="0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GitLab</a:t>
            </a:r>
            <a:r>
              <a:rPr lang="en-US" sz="2200" b="0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a web-based </a:t>
            </a:r>
            <a:r>
              <a:rPr lang="en-US" sz="2200" b="0" i="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Git</a:t>
            </a:r>
            <a:r>
              <a:rPr lang="en-US" sz="2200" b="0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repository manager with wiki and issue tracking features, using an open source license</a:t>
            </a:r>
          </a:p>
          <a:p>
            <a:r>
              <a:rPr lang="en-US" dirty="0"/>
              <a:t>Jenkins: </a:t>
            </a:r>
            <a:r>
              <a:rPr lang="en-US" sz="2200" b="0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Jenkins is an open source automation server written in Java. Jenkins helps to automate the non-human part of software development process, with continuous integration and facilitating technical aspects of continuous delivery.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997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F656-D1BD-8044-B2B3-E06577894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9248" y="4157473"/>
            <a:ext cx="4443984" cy="432816"/>
          </a:xfrm>
        </p:spPr>
        <p:txBody>
          <a:bodyPr anchor="b">
            <a:normAutofit/>
          </a:bodyPr>
          <a:lstStyle>
            <a:lvl1pPr algn="ctr">
              <a:defRPr sz="2400" b="1">
                <a:solidFill>
                  <a:srgbClr val="2C385D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0D60D-05AB-A845-BD00-5E977F292E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62528" y="5004816"/>
            <a:ext cx="5279136" cy="121920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5EB2A-043D-B64B-AEDC-A8A6383EA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8FC66-6809-184D-9D04-744CF8DDC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3D1E2-4627-9243-912C-6B078C9EE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17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01F6B-2602-FE41-8890-6F1062DE3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DC668-69D3-0949-8D69-2C001781B5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21F08-5859-EF47-AAF2-28B6884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680FB-C91B-FC44-9C46-87019E9D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FADE8-CDE2-9345-BF25-F71169A36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54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DE1FEC-16F3-4442-BA86-512018EAA0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3B9C41-90A8-FE4B-B532-31D7D45EA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A6FF6-BCCD-DB42-85A1-60329F0B9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6CEE3-6144-ED48-B0C0-401BA7705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E9B72-8E63-474A-9740-DCED999C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353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6584950" y="2038350"/>
            <a:ext cx="4762501" cy="34861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844550" y="990600"/>
            <a:ext cx="10502901" cy="857251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4550" y="2038350"/>
            <a:ext cx="5111751" cy="3486151"/>
          </a:xfrm>
          <a:prstGeom prst="rect">
            <a:avLst/>
          </a:prstGeom>
        </p:spPr>
        <p:txBody>
          <a:bodyPr anchor="ctr"/>
          <a:lstStyle>
            <a:lvl1pPr marL="268820" indent="-268820" algn="l">
              <a:spcBef>
                <a:spcPts val="2250"/>
              </a:spcBef>
              <a:buSzPct val="125000"/>
              <a:buChar char="•"/>
              <a:defRPr sz="1828"/>
            </a:lvl1pPr>
            <a:lvl2pPr marL="661713" indent="-268820" algn="l">
              <a:spcBef>
                <a:spcPts val="2250"/>
              </a:spcBef>
              <a:buSzPct val="125000"/>
              <a:buChar char="•"/>
              <a:defRPr sz="1828"/>
            </a:lvl2pPr>
            <a:lvl3pPr marL="1054605" indent="-268820" algn="l">
              <a:spcBef>
                <a:spcPts val="2250"/>
              </a:spcBef>
              <a:buSzPct val="125000"/>
              <a:buChar char="•"/>
              <a:defRPr sz="1828"/>
            </a:lvl3pPr>
            <a:lvl4pPr marL="1447497" indent="-268820" algn="l">
              <a:spcBef>
                <a:spcPts val="2250"/>
              </a:spcBef>
              <a:buSzPct val="125000"/>
              <a:buChar char="•"/>
              <a:defRPr sz="1828"/>
            </a:lvl4pPr>
            <a:lvl5pPr marL="1840390" indent="-268820" algn="l">
              <a:spcBef>
                <a:spcPts val="2250"/>
              </a:spcBef>
              <a:buSzPct val="125000"/>
              <a:buChar char="•"/>
              <a:defRPr sz="1828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895532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59B26-660C-9146-8523-3313F8646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520C-8828-6C4E-B814-90BF818CE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27B73-8240-7B44-A209-967A10B1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7606F-D059-FA43-B2A4-C87E6D7B3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1D366-BBD0-9044-BB4E-750AF03B1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68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13C29-BFF4-7D40-8ED2-C3D1892A9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16D986-5519-724F-AC05-9334CFD1B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D8DC1-5250-CB46-9D0F-15816D07B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A752A-C94E-2044-B323-90EA0162A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BA245-62E6-234D-A0D6-0EBF1D6B3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82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4B3C9-AEC3-5547-A3AB-94AC7A9DE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23942-6A1C-3B4B-857C-3CE5F99064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27899"/>
            <a:ext cx="5181600" cy="494906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687E56-73AB-AB46-B768-8BCB1EE435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27899"/>
            <a:ext cx="5181600" cy="494906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67710E-0750-0B4E-8B5B-C3ED1CF59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66303-E864-644A-A225-05690BB85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CA9336-72BB-9946-BB64-61C06428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54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DE76-ECC8-9E47-A3AD-BE1653AB8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6955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EFE95D-D8E2-B942-9651-BEDC1E2EA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80160"/>
            <a:ext cx="5157787" cy="48768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E06860-93C6-D64D-8A68-32B261B888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34528"/>
            <a:ext cx="5157787" cy="425513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58308-ABCE-6F4C-B7C4-6DA0E01C4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80161"/>
            <a:ext cx="5183188" cy="48768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9A4BB8-7DCD-FD4F-9918-53D7AB9C96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34528"/>
            <a:ext cx="5183188" cy="425513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71439B-B8A9-9746-B198-FABDC3F98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C7D26-58D7-D749-BB0A-D02C104F8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35ECEB-8330-894E-9994-55CE776BB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223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61B2E-8626-3848-9466-875D7212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73E052-D4CE-FF4E-8717-9AB559026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0DAA6A-9C4D-4547-8905-9774D7252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B87261-2B8A-7746-915F-A7BAF6CDD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11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A71329-72D4-2044-B92C-16ECE2698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1075AC-556E-1B4E-8D39-CE4FAA0A8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7A232E-E5C0-8F47-A886-CC4F07BA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78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EA67B-935A-D848-B4A8-7A51CCB8B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245A4-C7DA-9C42-AA06-1CDFE5FD6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EF514-ED41-8445-BE8B-522BBCBAB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19F99D-A21B-DC43-ACAA-80EC965D7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6C481-9E60-8246-81A4-0CBE1901F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4D9039-02EF-9747-A26D-49024C4D5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29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01050-4541-1241-8429-CE9A76A2A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0D6AE-5375-B343-9ECC-87E367D7D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A82D37-C2AD-E94C-BA40-7F194CE2B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830D7B-5FEE-F84B-AFCB-E56C74135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A164C-5B45-6D4A-A407-8597F1429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A99A13-76DF-2947-8BEE-71F85BB50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255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6A84D5-A874-B54C-99ED-5DD163E0F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3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F7495-D1A1-A24B-8D78-92A5D61C0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19200"/>
            <a:ext cx="10515600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7C945-0242-3D40-B283-2E62488619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00557-E5C0-5F4F-88D3-6D246ED4E94B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BF7E9-14B4-DF49-81FB-412D1AC8BD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A814B-3B46-1B44-BCE8-07CF153C7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9987A-383A-D243-9144-D634F6AC3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60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B359F-E30C-934A-B803-22AE5C9B9A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D008A1-18C4-9B42-9363-76333CEF5A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526" y="5004815"/>
            <a:ext cx="9640388" cy="1546109"/>
          </a:xfrm>
        </p:spPr>
        <p:txBody>
          <a:bodyPr>
            <a:noAutofit/>
          </a:bodyPr>
          <a:lstStyle/>
          <a:p>
            <a:r>
              <a:rPr lang="en-US" sz="3200" dirty="0" smtClean="0"/>
              <a:t>Process Improvement for Health Information Exchange in Global Health</a:t>
            </a:r>
          </a:p>
          <a:p>
            <a:r>
              <a:rPr lang="en-US" sz="2400" dirty="0" smtClean="0"/>
              <a:t>David Tsao, Lisa Murie, Seth Edmunds, Dustin Palmer, Peter Hicks</a:t>
            </a:r>
            <a:endParaRPr lang="en-US" sz="24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4433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 essentials for HIV case surveillance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679952819"/>
              </p:ext>
            </p:extLst>
          </p:nvPr>
        </p:nvGraphicFramePr>
        <p:xfrm>
          <a:off x="657996" y="2733249"/>
          <a:ext cx="2682497" cy="2236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5065077" y="2649884"/>
            <a:ext cx="1505672" cy="2403390"/>
            <a:chOff x="4708632" y="3223493"/>
            <a:chExt cx="1568409" cy="2503531"/>
          </a:xfrm>
        </p:grpSpPr>
        <p:sp>
          <p:nvSpPr>
            <p:cNvPr id="7" name="Freeform 6"/>
            <p:cNvSpPr/>
            <p:nvPr/>
          </p:nvSpPr>
          <p:spPr>
            <a:xfrm>
              <a:off x="4735972" y="3223493"/>
              <a:ext cx="855269" cy="960697"/>
            </a:xfrm>
            <a:custGeom>
              <a:avLst/>
              <a:gdLst>
                <a:gd name="connsiteX0" fmla="*/ 0 w 876449"/>
                <a:gd name="connsiteY0" fmla="*/ 381256 h 762511"/>
                <a:gd name="connsiteX1" fmla="*/ 190628 w 876449"/>
                <a:gd name="connsiteY1" fmla="*/ 0 h 762511"/>
                <a:gd name="connsiteX2" fmla="*/ 685821 w 876449"/>
                <a:gd name="connsiteY2" fmla="*/ 0 h 762511"/>
                <a:gd name="connsiteX3" fmla="*/ 876449 w 876449"/>
                <a:gd name="connsiteY3" fmla="*/ 381256 h 762511"/>
                <a:gd name="connsiteX4" fmla="*/ 685821 w 876449"/>
                <a:gd name="connsiteY4" fmla="*/ 762511 h 762511"/>
                <a:gd name="connsiteX5" fmla="*/ 190628 w 876449"/>
                <a:gd name="connsiteY5" fmla="*/ 762511 h 762511"/>
                <a:gd name="connsiteX6" fmla="*/ 0 w 876449"/>
                <a:gd name="connsiteY6" fmla="*/ 381256 h 762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6449" h="762511">
                  <a:moveTo>
                    <a:pt x="438224" y="0"/>
                  </a:moveTo>
                  <a:lnTo>
                    <a:pt x="876449" y="165846"/>
                  </a:lnTo>
                  <a:lnTo>
                    <a:pt x="876449" y="596665"/>
                  </a:lnTo>
                  <a:lnTo>
                    <a:pt x="438224" y="762511"/>
                  </a:lnTo>
                  <a:lnTo>
                    <a:pt x="0" y="596665"/>
                  </a:lnTo>
                  <a:lnTo>
                    <a:pt x="0" y="165846"/>
                  </a:lnTo>
                  <a:lnTo>
                    <a:pt x="438224" y="0"/>
                  </a:lnTo>
                  <a:close/>
                </a:path>
              </a:pathLst>
            </a:custGeom>
            <a:solidFill>
              <a:srgbClr val="4472C4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txBody>
            <a:bodyPr spcFirstLastPara="0" vert="horz" wrap="square" lIns="160735" tIns="178490" rIns="160735" bIns="178490" numCol="1" spcCol="1270" anchor="ctr" anchorCtr="0">
              <a:noAutofit/>
            </a:bodyPr>
            <a:lstStyle/>
            <a:p>
              <a:pPr marL="0" marR="0" lvl="0" indent="0" algn="ctr" defTabSz="4889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yriad Web Pro"/>
                  <a:ea typeface="+mn-ea"/>
                  <a:cs typeface="+mn-cs"/>
                </a:rPr>
                <a:t>Client registry</a:t>
              </a:r>
            </a:p>
          </p:txBody>
        </p:sp>
        <p:sp>
          <p:nvSpPr>
            <p:cNvPr id="8" name="Freeform 7"/>
            <p:cNvSpPr/>
            <p:nvPr/>
          </p:nvSpPr>
          <p:spPr>
            <a:xfrm>
              <a:off x="5388701" y="3550361"/>
              <a:ext cx="812140" cy="396552"/>
            </a:xfrm>
            <a:custGeom>
              <a:avLst/>
              <a:gdLst>
                <a:gd name="connsiteX0" fmla="*/ 0 w 812140"/>
                <a:gd name="connsiteY0" fmla="*/ 0 h 525869"/>
                <a:gd name="connsiteX1" fmla="*/ 812140 w 812140"/>
                <a:gd name="connsiteY1" fmla="*/ 0 h 525869"/>
                <a:gd name="connsiteX2" fmla="*/ 812140 w 812140"/>
                <a:gd name="connsiteY2" fmla="*/ 525869 h 525869"/>
                <a:gd name="connsiteX3" fmla="*/ 0 w 812140"/>
                <a:gd name="connsiteY3" fmla="*/ 525869 h 525869"/>
                <a:gd name="connsiteX4" fmla="*/ 0 w 812140"/>
                <a:gd name="connsiteY4" fmla="*/ 0 h 525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140" h="525869">
                  <a:moveTo>
                    <a:pt x="0" y="0"/>
                  </a:moveTo>
                  <a:lnTo>
                    <a:pt x="812140" y="0"/>
                  </a:lnTo>
                  <a:lnTo>
                    <a:pt x="812140" y="525869"/>
                  </a:lnTo>
                  <a:lnTo>
                    <a:pt x="0" y="52586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marR="0" lvl="0" indent="0" algn="r" defTabSz="4445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yriad Web Pro"/>
                  <a:ea typeface="+mn-ea"/>
                  <a:cs typeface="+mn-cs"/>
                </a:rPr>
                <a:t>Person matching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5136702" y="3969827"/>
              <a:ext cx="863170" cy="1010863"/>
            </a:xfrm>
            <a:custGeom>
              <a:avLst/>
              <a:gdLst>
                <a:gd name="connsiteX0" fmla="*/ 0 w 876449"/>
                <a:gd name="connsiteY0" fmla="*/ 381256 h 762511"/>
                <a:gd name="connsiteX1" fmla="*/ 190628 w 876449"/>
                <a:gd name="connsiteY1" fmla="*/ 0 h 762511"/>
                <a:gd name="connsiteX2" fmla="*/ 685821 w 876449"/>
                <a:gd name="connsiteY2" fmla="*/ 0 h 762511"/>
                <a:gd name="connsiteX3" fmla="*/ 876449 w 876449"/>
                <a:gd name="connsiteY3" fmla="*/ 381256 h 762511"/>
                <a:gd name="connsiteX4" fmla="*/ 685821 w 876449"/>
                <a:gd name="connsiteY4" fmla="*/ 762511 h 762511"/>
                <a:gd name="connsiteX5" fmla="*/ 190628 w 876449"/>
                <a:gd name="connsiteY5" fmla="*/ 762511 h 762511"/>
                <a:gd name="connsiteX6" fmla="*/ 0 w 876449"/>
                <a:gd name="connsiteY6" fmla="*/ 381256 h 762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6449" h="762511">
                  <a:moveTo>
                    <a:pt x="438224" y="0"/>
                  </a:moveTo>
                  <a:lnTo>
                    <a:pt x="876449" y="165846"/>
                  </a:lnTo>
                  <a:lnTo>
                    <a:pt x="876449" y="596665"/>
                  </a:lnTo>
                  <a:lnTo>
                    <a:pt x="438224" y="762511"/>
                  </a:lnTo>
                  <a:lnTo>
                    <a:pt x="0" y="596665"/>
                  </a:lnTo>
                  <a:lnTo>
                    <a:pt x="0" y="165846"/>
                  </a:lnTo>
                  <a:lnTo>
                    <a:pt x="438224" y="0"/>
                  </a:lnTo>
                  <a:close/>
                </a:path>
              </a:pathLst>
            </a:custGeom>
            <a:solidFill>
              <a:srgbClr val="7030A0"/>
            </a:soli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txBody>
            <a:bodyPr spcFirstLastPara="0" vert="horz" wrap="square" lIns="160735" tIns="178490" rIns="160735" bIns="178490" numCol="1" spcCol="1270" anchor="ctr" anchorCtr="0">
              <a:noAutofit/>
            </a:bodyPr>
            <a:lstStyle/>
            <a:p>
              <a:pPr marL="0" marR="0" lvl="0" indent="0" algn="ctr" defTabSz="4889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yriad Web Pro"/>
                  <a:ea typeface="+mn-ea"/>
                  <a:cs typeface="+mn-cs"/>
                </a:rPr>
                <a:t>Interoperability</a:t>
              </a:r>
            </a:p>
            <a:p>
              <a:pPr marL="0" marR="0" lvl="0" indent="0" algn="ctr" defTabSz="4889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yriad Web Pro"/>
                  <a:ea typeface="+mn-ea"/>
                  <a:cs typeface="+mn-cs"/>
                </a:rPr>
                <a:t>Service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4708632" y="4770491"/>
              <a:ext cx="882609" cy="956533"/>
            </a:xfrm>
            <a:custGeom>
              <a:avLst/>
              <a:gdLst>
                <a:gd name="connsiteX0" fmla="*/ 0 w 876449"/>
                <a:gd name="connsiteY0" fmla="*/ 381256 h 762511"/>
                <a:gd name="connsiteX1" fmla="*/ 190628 w 876449"/>
                <a:gd name="connsiteY1" fmla="*/ 0 h 762511"/>
                <a:gd name="connsiteX2" fmla="*/ 685821 w 876449"/>
                <a:gd name="connsiteY2" fmla="*/ 0 h 762511"/>
                <a:gd name="connsiteX3" fmla="*/ 876449 w 876449"/>
                <a:gd name="connsiteY3" fmla="*/ 381256 h 762511"/>
                <a:gd name="connsiteX4" fmla="*/ 685821 w 876449"/>
                <a:gd name="connsiteY4" fmla="*/ 762511 h 762511"/>
                <a:gd name="connsiteX5" fmla="*/ 190628 w 876449"/>
                <a:gd name="connsiteY5" fmla="*/ 762511 h 762511"/>
                <a:gd name="connsiteX6" fmla="*/ 0 w 876449"/>
                <a:gd name="connsiteY6" fmla="*/ 381256 h 762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6449" h="762511">
                  <a:moveTo>
                    <a:pt x="438224" y="0"/>
                  </a:moveTo>
                  <a:lnTo>
                    <a:pt x="876449" y="165846"/>
                  </a:lnTo>
                  <a:lnTo>
                    <a:pt x="876449" y="596665"/>
                  </a:lnTo>
                  <a:lnTo>
                    <a:pt x="438224" y="762511"/>
                  </a:lnTo>
                  <a:lnTo>
                    <a:pt x="0" y="596665"/>
                  </a:lnTo>
                  <a:lnTo>
                    <a:pt x="0" y="165846"/>
                  </a:lnTo>
                  <a:lnTo>
                    <a:pt x="438224" y="0"/>
                  </a:lnTo>
                  <a:close/>
                </a:path>
              </a:pathLst>
            </a:custGeom>
            <a:solidFill>
              <a:srgbClr val="4472C4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txBody>
            <a:bodyPr spcFirstLastPara="0" vert="horz" wrap="square" lIns="160735" tIns="178490" rIns="160735" bIns="178490" numCol="1" spcCol="1270" anchor="ctr" anchorCtr="0">
              <a:noAutofit/>
            </a:bodyPr>
            <a:lstStyle/>
            <a:p>
              <a:pPr marL="0" marR="0" lvl="0" indent="0" algn="ctr" defTabSz="4889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yriad Web Pro"/>
                  <a:ea typeface="+mn-ea"/>
                  <a:cs typeface="+mn-cs"/>
                </a:rPr>
                <a:t>Clinical Data Store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5298924" y="5006833"/>
              <a:ext cx="978117" cy="525869"/>
            </a:xfrm>
            <a:custGeom>
              <a:avLst/>
              <a:gdLst>
                <a:gd name="connsiteX0" fmla="*/ 0 w 978117"/>
                <a:gd name="connsiteY0" fmla="*/ 0 h 525869"/>
                <a:gd name="connsiteX1" fmla="*/ 978117 w 978117"/>
                <a:gd name="connsiteY1" fmla="*/ 0 h 525869"/>
                <a:gd name="connsiteX2" fmla="*/ 978117 w 978117"/>
                <a:gd name="connsiteY2" fmla="*/ 525869 h 525869"/>
                <a:gd name="connsiteX3" fmla="*/ 0 w 978117"/>
                <a:gd name="connsiteY3" fmla="*/ 525869 h 525869"/>
                <a:gd name="connsiteX4" fmla="*/ 0 w 978117"/>
                <a:gd name="connsiteY4" fmla="*/ 0 h 525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8117" h="525869">
                  <a:moveTo>
                    <a:pt x="0" y="0"/>
                  </a:moveTo>
                  <a:lnTo>
                    <a:pt x="978117" y="0"/>
                  </a:lnTo>
                  <a:lnTo>
                    <a:pt x="978117" y="525869"/>
                  </a:lnTo>
                  <a:lnTo>
                    <a:pt x="0" y="52586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marR="0" lvl="0" indent="0" algn="r" defTabSz="4445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yriad Web Pro"/>
                  <a:ea typeface="+mn-ea"/>
                  <a:cs typeface="+mn-cs"/>
                </a:rPr>
                <a:t>Longitudinal Record</a:t>
              </a:r>
            </a:p>
          </p:txBody>
        </p:sp>
      </p:grpSp>
      <p:sp>
        <p:nvSpPr>
          <p:cNvPr id="12" name="Right Brace 11"/>
          <p:cNvSpPr/>
          <p:nvPr/>
        </p:nvSpPr>
        <p:spPr>
          <a:xfrm>
            <a:off x="3644670" y="3115297"/>
            <a:ext cx="90761" cy="1502430"/>
          </a:xfrm>
          <a:prstGeom prst="rightBrace">
            <a:avLst/>
          </a:prstGeom>
          <a:noFill/>
          <a:ln w="1905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cxnSp>
        <p:nvCxnSpPr>
          <p:cNvPr id="13" name="Straight Arrow Connector 12"/>
          <p:cNvCxnSpPr>
            <a:stCxn id="22" idx="3"/>
            <a:endCxn id="9" idx="0"/>
          </p:cNvCxnSpPr>
          <p:nvPr/>
        </p:nvCxnSpPr>
        <p:spPr>
          <a:xfrm>
            <a:off x="4280142" y="3840051"/>
            <a:ext cx="1195882" cy="11528"/>
          </a:xfrm>
          <a:prstGeom prst="straightConnector1">
            <a:avLst/>
          </a:prstGeom>
          <a:noFill/>
          <a:ln w="25400" cap="flat" cmpd="sng" algn="ctr">
            <a:solidFill>
              <a:srgbClr val="0039A6"/>
            </a:solidFill>
            <a:prstDash val="solid"/>
            <a:tailEnd type="triangl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14" name="Rectangle 13"/>
          <p:cNvSpPr/>
          <p:nvPr/>
        </p:nvSpPr>
        <p:spPr>
          <a:xfrm>
            <a:off x="4613035" y="2498624"/>
            <a:ext cx="1957363" cy="273044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cxnSp>
        <p:nvCxnSpPr>
          <p:cNvPr id="15" name="Straight Arrow Connector 50"/>
          <p:cNvCxnSpPr>
            <a:cxnSpLocks/>
          </p:cNvCxnSpPr>
          <p:nvPr/>
        </p:nvCxnSpPr>
        <p:spPr>
          <a:xfrm rot="5400000" flipH="1" flipV="1">
            <a:off x="2056552" y="3719319"/>
            <a:ext cx="2081709" cy="658037"/>
          </a:xfrm>
          <a:prstGeom prst="bentConnector3">
            <a:avLst>
              <a:gd name="adj1" fmla="val -602"/>
            </a:avLst>
          </a:prstGeom>
          <a:noFill/>
          <a:ln w="190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480646" y="4933602"/>
            <a:ext cx="2513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Health services documentation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22350" y="2209800"/>
            <a:ext cx="20480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Secure data exchange</a:t>
            </a:r>
          </a:p>
        </p:txBody>
      </p:sp>
      <p:sp>
        <p:nvSpPr>
          <p:cNvPr id="18" name="Rectangle: Folded Corner 9"/>
          <p:cNvSpPr/>
          <p:nvPr/>
        </p:nvSpPr>
        <p:spPr>
          <a:xfrm>
            <a:off x="3278910" y="3129286"/>
            <a:ext cx="314173" cy="395901"/>
          </a:xfrm>
          <a:prstGeom prst="foldedCorner">
            <a:avLst/>
          </a:prstGeom>
          <a:solidFill>
            <a:srgbClr val="7F7F7F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19" name="Oval 18"/>
          <p:cNvSpPr/>
          <p:nvPr/>
        </p:nvSpPr>
        <p:spPr>
          <a:xfrm>
            <a:off x="2000495" y="4185080"/>
            <a:ext cx="462812" cy="462942"/>
          </a:xfrm>
          <a:prstGeom prst="ellipse">
            <a:avLst/>
          </a:prstGeom>
          <a:blipFill rotWithShape="1">
            <a:blip r:embed="rId7"/>
            <a:stretch>
              <a:fillRect/>
            </a:stretch>
          </a:blip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</p:sp>
      <p:grpSp>
        <p:nvGrpSpPr>
          <p:cNvPr id="20" name="Group 19"/>
          <p:cNvGrpSpPr/>
          <p:nvPr/>
        </p:nvGrpSpPr>
        <p:grpSpPr>
          <a:xfrm>
            <a:off x="3759843" y="3496939"/>
            <a:ext cx="616347" cy="686222"/>
            <a:chOff x="2853599" y="1411871"/>
            <a:chExt cx="723651" cy="831783"/>
          </a:xfrm>
        </p:grpSpPr>
        <p:sp>
          <p:nvSpPr>
            <p:cNvPr id="21" name="Hexagon 20"/>
            <p:cNvSpPr/>
            <p:nvPr/>
          </p:nvSpPr>
          <p:spPr>
            <a:xfrm rot="5400000">
              <a:off x="2799533" y="1465937"/>
              <a:ext cx="831783" cy="723651"/>
            </a:xfrm>
            <a:prstGeom prst="hexagon">
              <a:avLst>
                <a:gd name="adj" fmla="val 25000"/>
                <a:gd name="vf" fmla="val 115470"/>
              </a:avLst>
            </a:prstGeom>
            <a:blipFill rotWithShape="0">
              <a:blip r:embed="rId8"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22" name="Hexagon 4"/>
            <p:cNvSpPr txBox="1"/>
            <p:nvPr/>
          </p:nvSpPr>
          <p:spPr>
            <a:xfrm>
              <a:off x="2966368" y="1541492"/>
              <a:ext cx="498113" cy="57254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marR="0" lvl="0" indent="0" algn="ctr" defTabSz="12001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yriad Web Pro"/>
                <a:ea typeface="+mn-ea"/>
                <a:cs typeface="+mn-cs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480646" y="5564596"/>
            <a:ext cx="2513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Trigger and dataset definitions</a:t>
            </a:r>
          </a:p>
        </p:txBody>
      </p:sp>
      <p:cxnSp>
        <p:nvCxnSpPr>
          <p:cNvPr id="24" name="Straight Arrow Connector 50"/>
          <p:cNvCxnSpPr>
            <a:cxnSpLocks/>
          </p:cNvCxnSpPr>
          <p:nvPr/>
        </p:nvCxnSpPr>
        <p:spPr>
          <a:xfrm rot="5400000" flipH="1" flipV="1">
            <a:off x="2596792" y="4304130"/>
            <a:ext cx="1594051" cy="1222343"/>
          </a:xfrm>
          <a:prstGeom prst="bentConnector3">
            <a:avLst>
              <a:gd name="adj1" fmla="val -21"/>
            </a:avLst>
          </a:prstGeom>
          <a:noFill/>
          <a:ln w="190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25" name="Group 24"/>
          <p:cNvGrpSpPr/>
          <p:nvPr/>
        </p:nvGrpSpPr>
        <p:grpSpPr>
          <a:xfrm>
            <a:off x="4486157" y="3622198"/>
            <a:ext cx="694705" cy="482564"/>
            <a:chOff x="2479059" y="871383"/>
            <a:chExt cx="723651" cy="502671"/>
          </a:xfrm>
        </p:grpSpPr>
        <p:sp>
          <p:nvSpPr>
            <p:cNvPr id="26" name="Hexagon 25"/>
            <p:cNvSpPr/>
            <p:nvPr/>
          </p:nvSpPr>
          <p:spPr>
            <a:xfrm rot="5400000">
              <a:off x="2589549" y="760893"/>
              <a:ext cx="502671" cy="723651"/>
            </a:xfrm>
            <a:prstGeom prst="hexagon">
              <a:avLst>
                <a:gd name="adj" fmla="val 25000"/>
                <a:gd name="vf" fmla="val 115470"/>
              </a:avLst>
            </a:prstGeom>
            <a:blipFill rotWithShape="0">
              <a:blip r:embed="rId9"/>
              <a:stretch>
                <a:fillRect/>
              </a:stretch>
            </a:blipFill>
            <a:ln w="25400" cap="flat" cmpd="sng" algn="ctr"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prstDash val="solid"/>
            </a:ln>
            <a:effectLst/>
          </p:spPr>
        </p:sp>
        <p:sp>
          <p:nvSpPr>
            <p:cNvPr id="27" name="Hexagon 4"/>
            <p:cNvSpPr txBox="1"/>
            <p:nvPr/>
          </p:nvSpPr>
          <p:spPr>
            <a:xfrm>
              <a:off x="2599667" y="955162"/>
              <a:ext cx="482434" cy="33511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marR="0" lvl="0" indent="0" algn="ctr" defTabSz="7112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yriad Web Pro"/>
                <a:ea typeface="+mn-ea"/>
                <a:cs typeface="+mn-cs"/>
              </a:endParaRPr>
            </a:p>
          </p:txBody>
        </p:sp>
      </p:grpSp>
      <p:cxnSp>
        <p:nvCxnSpPr>
          <p:cNvPr id="28" name="Straight Arrow Connector 27"/>
          <p:cNvCxnSpPr>
            <a:stCxn id="9" idx="3"/>
            <a:endCxn id="35" idx="3"/>
          </p:cNvCxnSpPr>
          <p:nvPr/>
        </p:nvCxnSpPr>
        <p:spPr>
          <a:xfrm flipV="1">
            <a:off x="6304667" y="3014000"/>
            <a:ext cx="1165122" cy="837580"/>
          </a:xfrm>
          <a:prstGeom prst="straightConnector1">
            <a:avLst/>
          </a:prstGeom>
          <a:noFill/>
          <a:ln w="25400" cap="flat" cmpd="sng" algn="ctr">
            <a:solidFill>
              <a:srgbClr val="0039A6"/>
            </a:solidFill>
            <a:prstDash val="solid"/>
            <a:tailEnd type="triangl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29" name="Rectangle: Folded Corner 9"/>
          <p:cNvSpPr/>
          <p:nvPr/>
        </p:nvSpPr>
        <p:spPr>
          <a:xfrm>
            <a:off x="3283036" y="3665529"/>
            <a:ext cx="314173" cy="395901"/>
          </a:xfrm>
          <a:prstGeom prst="foldedCorner">
            <a:avLst/>
          </a:prstGeom>
          <a:solidFill>
            <a:srgbClr val="9A3B26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0" name="Rectangle: Folded Corner 9"/>
          <p:cNvSpPr/>
          <p:nvPr/>
        </p:nvSpPr>
        <p:spPr>
          <a:xfrm>
            <a:off x="3270128" y="4218599"/>
            <a:ext cx="314173" cy="395901"/>
          </a:xfrm>
          <a:prstGeom prst="foldedCorner">
            <a:avLst/>
          </a:prstGeom>
          <a:solidFill>
            <a:srgbClr val="4983F2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1" name="Rectangle: Folded Corner 9"/>
          <p:cNvSpPr>
            <a:spLocks noChangeAspect="1"/>
          </p:cNvSpPr>
          <p:nvPr/>
        </p:nvSpPr>
        <p:spPr>
          <a:xfrm>
            <a:off x="7271068" y="2382209"/>
            <a:ext cx="263057" cy="331487"/>
          </a:xfrm>
          <a:prstGeom prst="foldedCorner">
            <a:avLst/>
          </a:prstGeom>
          <a:solidFill>
            <a:srgbClr val="9A3B26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2" name="Rectangle: Folded Corner 9"/>
          <p:cNvSpPr>
            <a:spLocks noChangeAspect="1"/>
          </p:cNvSpPr>
          <p:nvPr/>
        </p:nvSpPr>
        <p:spPr>
          <a:xfrm>
            <a:off x="7216570" y="2492009"/>
            <a:ext cx="263057" cy="331487"/>
          </a:xfrm>
          <a:prstGeom prst="foldedCorner">
            <a:avLst/>
          </a:prstGeom>
          <a:solidFill>
            <a:srgbClr val="9A3B26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3" name="Rectangle: Folded Corner 9"/>
          <p:cNvSpPr>
            <a:spLocks noChangeAspect="1"/>
          </p:cNvSpPr>
          <p:nvPr/>
        </p:nvSpPr>
        <p:spPr>
          <a:xfrm>
            <a:off x="7162071" y="2601008"/>
            <a:ext cx="263057" cy="331487"/>
          </a:xfrm>
          <a:prstGeom prst="foldedCorner">
            <a:avLst/>
          </a:prstGeom>
          <a:solidFill>
            <a:srgbClr val="9A3B26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4" name="Hexagon 33"/>
          <p:cNvSpPr/>
          <p:nvPr/>
        </p:nvSpPr>
        <p:spPr>
          <a:xfrm>
            <a:off x="7469790" y="4014575"/>
            <a:ext cx="1608896" cy="1051497"/>
          </a:xfrm>
          <a:prstGeom prst="hexagon">
            <a:avLst/>
          </a:prstGeom>
          <a:solidFill>
            <a:srgbClr val="0039A6"/>
          </a:solidFill>
          <a:ln w="25400" cap="flat" cmpd="sng" algn="ctr">
            <a:solidFill>
              <a:srgbClr val="0039A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yriad Web Pro"/>
                <a:ea typeface="+mn-ea"/>
                <a:cs typeface="+mn-cs"/>
              </a:rPr>
              <a:t>Indicator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yriad Web Pro"/>
                <a:ea typeface="+mn-ea"/>
                <a:cs typeface="+mn-cs"/>
              </a:rPr>
              <a:t>data repository</a:t>
            </a:r>
          </a:p>
        </p:txBody>
      </p:sp>
      <p:sp>
        <p:nvSpPr>
          <p:cNvPr id="35" name="Hexagon 34"/>
          <p:cNvSpPr/>
          <p:nvPr/>
        </p:nvSpPr>
        <p:spPr>
          <a:xfrm>
            <a:off x="7469789" y="2483436"/>
            <a:ext cx="1504393" cy="1061128"/>
          </a:xfrm>
          <a:prstGeom prst="hexagon">
            <a:avLst/>
          </a:prstGeom>
          <a:solidFill>
            <a:srgbClr val="0039A6"/>
          </a:solidFill>
          <a:ln w="25400" cap="flat" cmpd="sng" algn="ctr">
            <a:solidFill>
              <a:srgbClr val="0039A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yriad Web Pro"/>
                <a:ea typeface="+mn-ea"/>
                <a:cs typeface="+mn-cs"/>
              </a:rPr>
              <a:t>surveillance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yriad Web Pro"/>
                <a:ea typeface="+mn-ea"/>
                <a:cs typeface="+mn-cs"/>
              </a:rPr>
              <a:t>data repository</a:t>
            </a:r>
          </a:p>
        </p:txBody>
      </p:sp>
      <p:cxnSp>
        <p:nvCxnSpPr>
          <p:cNvPr id="36" name="Straight Arrow Connector 35"/>
          <p:cNvCxnSpPr>
            <a:stCxn id="9" idx="3"/>
            <a:endCxn id="34" idx="3"/>
          </p:cNvCxnSpPr>
          <p:nvPr/>
        </p:nvCxnSpPr>
        <p:spPr>
          <a:xfrm>
            <a:off x="6304667" y="3851580"/>
            <a:ext cx="1165123" cy="688744"/>
          </a:xfrm>
          <a:prstGeom prst="straightConnector1">
            <a:avLst/>
          </a:prstGeom>
          <a:noFill/>
          <a:ln w="25400" cap="flat" cmpd="sng" algn="ctr">
            <a:solidFill>
              <a:srgbClr val="4983F2"/>
            </a:solidFill>
            <a:prstDash val="solid"/>
            <a:tailEnd type="triangl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37" name="TextBox 36"/>
          <p:cNvSpPr txBox="1"/>
          <p:nvPr/>
        </p:nvSpPr>
        <p:spPr>
          <a:xfrm>
            <a:off x="7118655" y="4103626"/>
            <a:ext cx="508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Myriad Web Pro"/>
              </a:rPr>
              <a:t>ADX</a:t>
            </a:r>
            <a:endParaRPr lang="en-US" sz="1200" b="1" dirty="0">
              <a:solidFill>
                <a:schemeClr val="bg1"/>
              </a:solidFill>
              <a:latin typeface="Myriad Web Pro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7133310" y="3922823"/>
            <a:ext cx="1652870" cy="1306245"/>
          </a:xfrm>
          <a:prstGeom prst="rect">
            <a:avLst/>
          </a:prstGeom>
          <a:noFill/>
          <a:ln w="12700" cap="flat" cmpd="sng" algn="ctr">
            <a:solidFill>
              <a:srgbClr val="0039A6">
                <a:shade val="50000"/>
              </a:srgbClr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yriad Web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920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the utility of patient-level information </a:t>
            </a:r>
            <a:r>
              <a:rPr lang="en-US" dirty="0" smtClean="0"/>
              <a:t>for public health decision making. </a:t>
            </a:r>
          </a:p>
          <a:p>
            <a:pPr lvl="1"/>
            <a:r>
              <a:rPr lang="en-US" dirty="0" smtClean="0"/>
              <a:t>Promote semantic interoperability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549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Health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Ministries of </a:t>
            </a:r>
            <a:r>
              <a:rPr lang="en-US" dirty="0" smtClean="0"/>
              <a:t>Health: </a:t>
            </a:r>
            <a:r>
              <a:rPr lang="en-US" dirty="0"/>
              <a:t>Health Information Systems (HIS) </a:t>
            </a:r>
          </a:p>
          <a:p>
            <a:pPr lvl="1"/>
            <a:r>
              <a:rPr lang="en-US" dirty="0"/>
              <a:t>Collect patient clinical information at service delivery points. </a:t>
            </a:r>
          </a:p>
          <a:p>
            <a:pPr lvl="1"/>
            <a:r>
              <a:rPr lang="en-US" dirty="0"/>
              <a:t>Current case surveillance is a parallel and/or manual process. </a:t>
            </a:r>
            <a:endParaRPr lang="en-US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 </a:t>
            </a:r>
            <a:endParaRPr lang="en-US" dirty="0"/>
          </a:p>
          <a:p>
            <a:pPr lvl="0"/>
            <a:r>
              <a:rPr lang="en-US" dirty="0"/>
              <a:t>The Health Informatics Team in the Division of Global HIV and TB</a:t>
            </a:r>
          </a:p>
          <a:p>
            <a:pPr lvl="1"/>
            <a:r>
              <a:rPr lang="en-US" dirty="0" smtClean="0"/>
              <a:t>Adopt approaches that </a:t>
            </a:r>
            <a:r>
              <a:rPr lang="en-US" dirty="0"/>
              <a:t>s</a:t>
            </a:r>
            <a:r>
              <a:rPr lang="en-US" dirty="0" smtClean="0"/>
              <a:t>ystematically </a:t>
            </a:r>
            <a:r>
              <a:rPr lang="en-US" dirty="0"/>
              <a:t>reuses existing HIS data for HIV case surveillance.</a:t>
            </a:r>
          </a:p>
          <a:p>
            <a:pPr lvl="1"/>
            <a:r>
              <a:rPr lang="en-US" dirty="0"/>
              <a:t>Case reports (HL7 Clinical Document Architecture) are sent from an </a:t>
            </a:r>
            <a:r>
              <a:rPr lang="en-US" dirty="0" smtClean="0"/>
              <a:t>existing HIS  </a:t>
            </a:r>
            <a:r>
              <a:rPr lang="en-US" dirty="0"/>
              <a:t>to a central repository through health information exchange (</a:t>
            </a:r>
            <a:r>
              <a:rPr lang="en-US" dirty="0" err="1"/>
              <a:t>openHIE</a:t>
            </a:r>
            <a:r>
              <a:rPr lang="en-US" dirty="0" smtClean="0"/>
              <a:t>) for surveillance purposes.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63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openHIE Architecture: An overview</a:t>
            </a:r>
            <a:endParaRPr lang="en-US" dirty="0"/>
          </a:p>
        </p:txBody>
      </p:sp>
      <p:pic>
        <p:nvPicPr>
          <p:cNvPr id="1026" name="Picture 2" descr="https://ohie.org/wp-content/uploads/2016/04/201603-Architecture-Diagram-940x600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491" y="1258465"/>
            <a:ext cx="8274500" cy="528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24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current process of </a:t>
            </a:r>
            <a:r>
              <a:rPr lang="en-US" dirty="0" smtClean="0"/>
              <a:t>validating </a:t>
            </a:r>
            <a:r>
              <a:rPr lang="en-US" dirty="0"/>
              <a:t>case </a:t>
            </a:r>
            <a:r>
              <a:rPr lang="en-US" dirty="0" smtClean="0"/>
              <a:t>reports is cumbersome.</a:t>
            </a:r>
            <a:endParaRPr lang="en-US" dirty="0"/>
          </a:p>
          <a:p>
            <a:r>
              <a:rPr lang="en-US" dirty="0" smtClean="0"/>
              <a:t>No structured storage for case reports.</a:t>
            </a:r>
            <a:endParaRPr lang="en-US" dirty="0"/>
          </a:p>
          <a:p>
            <a:r>
              <a:rPr lang="en-US" dirty="0" smtClean="0"/>
              <a:t>Surveillance </a:t>
            </a:r>
            <a:r>
              <a:rPr lang="en-US" dirty="0"/>
              <a:t>officer </a:t>
            </a:r>
            <a:r>
              <a:rPr lang="en-US" dirty="0" smtClean="0"/>
              <a:t>has limited ability to </a:t>
            </a:r>
            <a:r>
              <a:rPr lang="en-US" dirty="0"/>
              <a:t>query and visualize case reports. Current process is inefficient.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validation process: manual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04" y="1140821"/>
            <a:ext cx="10304791" cy="5377543"/>
          </a:xfrm>
        </p:spPr>
      </p:pic>
    </p:spTree>
    <p:extLst>
      <p:ext uri="{BB962C8B-B14F-4D97-AF65-F5344CB8AC3E}">
        <p14:creationId xmlns:p14="http://schemas.microsoft.com/office/powerpoint/2010/main" val="173435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C4420-4594-9F41-BE8B-19E53E7E6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501" y="1123405"/>
            <a:ext cx="5565168" cy="559090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sz="5500" dirty="0"/>
              <a:t>Upload collection of CDA files into </a:t>
            </a:r>
            <a:r>
              <a:rPr lang="en-US" sz="5500" b="1" dirty="0" err="1" smtClean="0"/>
              <a:t>fdns</a:t>
            </a:r>
            <a:r>
              <a:rPr lang="en-US" sz="5500" b="1" dirty="0" smtClean="0"/>
              <a:t>-</a:t>
            </a:r>
            <a:r>
              <a:rPr lang="en-US" sz="5500" b="1" dirty="0" err="1" smtClean="0"/>
              <a:t>ms</a:t>
            </a:r>
            <a:r>
              <a:rPr lang="en-US" sz="5500" b="1" dirty="0" smtClean="0"/>
              <a:t>-storage</a:t>
            </a:r>
            <a:endParaRPr lang="en-US" sz="5500" dirty="0"/>
          </a:p>
          <a:p>
            <a:pPr lvl="1"/>
            <a:r>
              <a:rPr lang="en-US" sz="5500" dirty="0"/>
              <a:t>Create Drawers for Team1</a:t>
            </a:r>
          </a:p>
          <a:p>
            <a:pPr lvl="2"/>
            <a:r>
              <a:rPr lang="en-US" sz="5500" dirty="0"/>
              <a:t>Create Nodes for each document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500" dirty="0"/>
              <a:t>Transform CDA to JSON file using </a:t>
            </a:r>
            <a:r>
              <a:rPr lang="en-US" sz="5500" b="1" dirty="0" err="1" smtClean="0"/>
              <a:t>fdns-ms-cda-utils</a:t>
            </a:r>
            <a:endParaRPr lang="en-US" sz="5500" dirty="0"/>
          </a:p>
          <a:p>
            <a:pPr marL="514350" indent="-514350">
              <a:buFont typeface="+mj-lt"/>
              <a:buAutoNum type="arabicPeriod"/>
            </a:pPr>
            <a:r>
              <a:rPr lang="en-US" sz="5500" dirty="0" smtClean="0"/>
              <a:t>Validating CDA </a:t>
            </a:r>
            <a:r>
              <a:rPr lang="en-US" sz="5500" dirty="0"/>
              <a:t>using </a:t>
            </a:r>
            <a:r>
              <a:rPr lang="en-US" sz="5500" b="1" dirty="0" smtClean="0"/>
              <a:t>fdns-</a:t>
            </a:r>
            <a:r>
              <a:rPr lang="en-US" sz="5500" b="1" dirty="0" err="1" smtClean="0"/>
              <a:t>ms</a:t>
            </a:r>
            <a:r>
              <a:rPr lang="en-US" sz="5500" b="1" dirty="0" smtClean="0"/>
              <a:t>-rules</a:t>
            </a:r>
            <a:endParaRPr lang="en-US" sz="5500" dirty="0"/>
          </a:p>
          <a:p>
            <a:pPr lvl="1"/>
            <a:r>
              <a:rPr lang="en-US" sz="5500" dirty="0"/>
              <a:t>Create </a:t>
            </a:r>
            <a:r>
              <a:rPr lang="en-US" sz="5500" dirty="0" smtClean="0"/>
              <a:t> a </a:t>
            </a:r>
            <a:r>
              <a:rPr lang="en-US" sz="5500" dirty="0" err="1" smtClean="0"/>
              <a:t>config</a:t>
            </a:r>
            <a:r>
              <a:rPr lang="en-US" sz="5500" dirty="0" smtClean="0"/>
              <a:t> file with validation </a:t>
            </a:r>
            <a:r>
              <a:rPr lang="en-US" sz="5500" dirty="0"/>
              <a:t>rule conditions to load into the </a:t>
            </a:r>
            <a:r>
              <a:rPr lang="en-US" sz="5500" dirty="0" smtClean="0"/>
              <a:t>service (used JSON </a:t>
            </a:r>
            <a:r>
              <a:rPr lang="en-US" sz="5500" dirty="0"/>
              <a:t>Path Online </a:t>
            </a:r>
            <a:r>
              <a:rPr lang="en-US" sz="5500" dirty="0" smtClean="0"/>
              <a:t>Evaluator)</a:t>
            </a:r>
            <a:endParaRPr lang="en-US" sz="5500" dirty="0"/>
          </a:p>
          <a:p>
            <a:pPr lvl="1"/>
            <a:r>
              <a:rPr lang="en-US" sz="5500" dirty="0" smtClean="0"/>
              <a:t>Validate </a:t>
            </a:r>
            <a:r>
              <a:rPr lang="en-US" sz="5500" dirty="0"/>
              <a:t>JSON </a:t>
            </a:r>
            <a:r>
              <a:rPr lang="en-US" sz="5500" dirty="0" smtClean="0"/>
              <a:t> against the rules using service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500" dirty="0" smtClean="0"/>
              <a:t>Store validated JSON in </a:t>
            </a:r>
            <a:r>
              <a:rPr lang="en-US" sz="5500" b="1" dirty="0" err="1" smtClean="0"/>
              <a:t>fdns</a:t>
            </a:r>
            <a:r>
              <a:rPr lang="en-US" sz="5500" b="1" dirty="0" smtClean="0"/>
              <a:t>-</a:t>
            </a:r>
            <a:r>
              <a:rPr lang="en-US" sz="5500" b="1" dirty="0" err="1" smtClean="0"/>
              <a:t>ms</a:t>
            </a:r>
            <a:r>
              <a:rPr lang="en-US" sz="5500" b="1" dirty="0" smtClean="0"/>
              <a:t>-object</a:t>
            </a:r>
            <a:endParaRPr lang="en-US" sz="5500" b="1" dirty="0"/>
          </a:p>
          <a:p>
            <a:pPr marL="514350" indent="-514350">
              <a:buFont typeface="+mj-lt"/>
              <a:buAutoNum type="arabicPeriod"/>
            </a:pPr>
            <a:r>
              <a:rPr lang="en-US" sz="5500" dirty="0"/>
              <a:t>Pass validated JSON into </a:t>
            </a:r>
            <a:r>
              <a:rPr lang="en-US" sz="5500" b="1" dirty="0" smtClean="0"/>
              <a:t>fdns-</a:t>
            </a:r>
            <a:r>
              <a:rPr lang="en-US" sz="5500" b="1" dirty="0" err="1" smtClean="0"/>
              <a:t>ms</a:t>
            </a:r>
            <a:r>
              <a:rPr lang="en-US" sz="5500" b="1" dirty="0" smtClean="0"/>
              <a:t>-indexing</a:t>
            </a:r>
            <a:endParaRPr lang="en-US" sz="5500" dirty="0"/>
          </a:p>
          <a:p>
            <a:pPr lvl="1"/>
            <a:r>
              <a:rPr lang="en-US" sz="5500" dirty="0" smtClean="0"/>
              <a:t>This </a:t>
            </a:r>
            <a:r>
              <a:rPr lang="en-US" sz="5500" dirty="0"/>
              <a:t>would then be used to interface with other HIS </a:t>
            </a:r>
            <a:r>
              <a:rPr lang="en-US" sz="5500" dirty="0" smtClean="0"/>
              <a:t>via</a:t>
            </a:r>
            <a:r>
              <a:rPr lang="en-US" sz="5500" dirty="0" smtClean="0"/>
              <a:t> </a:t>
            </a:r>
            <a:r>
              <a:rPr lang="en-US" sz="5500" dirty="0" err="1" smtClean="0"/>
              <a:t>api</a:t>
            </a:r>
            <a:r>
              <a:rPr lang="en-US" sz="5500" dirty="0" smtClean="0"/>
              <a:t> endpoints</a:t>
            </a:r>
            <a:endParaRPr lang="en-US" sz="5500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12" y="93020"/>
            <a:ext cx="4002327" cy="666047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0501" y="274320"/>
            <a:ext cx="5565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Hackathon process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93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Microservice Over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rPr lang="en-US" sz="3600" dirty="0"/>
              <a:t>Wish List 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1594" y="1125416"/>
            <a:ext cx="5157787" cy="5064248"/>
          </a:xfrm>
        </p:spPr>
        <p:txBody>
          <a:bodyPr>
            <a:normAutofit/>
          </a:bodyPr>
          <a:lstStyle/>
          <a:p>
            <a:r>
              <a:rPr lang="en-US" dirty="0" smtClean="0"/>
              <a:t>FDNS-MS-CDA-UTILS </a:t>
            </a:r>
            <a:r>
              <a:rPr lang="en-US" dirty="0" smtClean="0"/>
              <a:t>should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alidate </a:t>
            </a:r>
            <a:r>
              <a:rPr lang="en-US" dirty="0" smtClean="0"/>
              <a:t>HL7 CDA documents</a:t>
            </a:r>
          </a:p>
          <a:p>
            <a:pPr lvl="1"/>
            <a:r>
              <a:rPr lang="en-US" dirty="0" smtClean="0"/>
              <a:t>Convert HL7 CDA to FHIR resources so that we could reuse existing FHIR </a:t>
            </a:r>
            <a:r>
              <a:rPr lang="en-US" dirty="0" err="1" smtClean="0"/>
              <a:t>json</a:t>
            </a:r>
            <a:r>
              <a:rPr lang="en-US" dirty="0" smtClean="0"/>
              <a:t> validators</a:t>
            </a:r>
          </a:p>
          <a:p>
            <a:r>
              <a:rPr lang="en-US" dirty="0" smtClean="0"/>
              <a:t>Use Kafka pipeline to orchestrate this process </a:t>
            </a:r>
          </a:p>
          <a:p>
            <a:r>
              <a:rPr lang="en-US" dirty="0" smtClean="0"/>
              <a:t>Provide additional </a:t>
            </a:r>
            <a:r>
              <a:rPr lang="en-US" dirty="0" smtClean="0"/>
              <a:t>documentation and “how-to” guide for using the existing foundation services.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870764" y="6335258"/>
            <a:ext cx="8450473" cy="311120"/>
            <a:chOff x="146187" y="6259867"/>
            <a:chExt cx="12305723" cy="444785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43931" y="6259867"/>
              <a:ext cx="607979" cy="44478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6187" y="6259867"/>
              <a:ext cx="476784" cy="44478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1ADC2E0-24C8-FF49-AE6A-D17566C11B71}"/>
              </a:ext>
            </a:extLst>
          </p:cNvPr>
          <p:cNvSpPr txBox="1"/>
          <p:nvPr/>
        </p:nvSpPr>
        <p:spPr>
          <a:xfrm>
            <a:off x="5131606" y="6406629"/>
            <a:ext cx="1928789" cy="16837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en-US" sz="844" i="1" dirty="0">
                <a:solidFill>
                  <a:schemeClr val="tx2">
                    <a:lumMod val="60000"/>
                    <a:lumOff val="40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Summer 2018  v6</a:t>
            </a:r>
            <a:endParaRPr lang="en-US" sz="844" i="1" dirty="0">
              <a:solidFill>
                <a:schemeClr val="tx2">
                  <a:lumMod val="60000"/>
                  <a:lumOff val="40000"/>
                </a:schemeClr>
              </a:solidFill>
              <a:latin typeface="Calibri Light" charset="0"/>
              <a:ea typeface="Calibri Light" charset="0"/>
              <a:cs typeface="Calibri Light" charset="0"/>
              <a:sym typeface="Helvetica Neu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D14C88-59CF-8D4C-99AF-E854B6D4F0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869" y="2046514"/>
            <a:ext cx="5928672" cy="287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79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6600" dirty="0" smtClean="0"/>
              <a:t>Questions?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43644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C175E85E-7636-F34B-8324-56CE49BB31D1}" vid="{47D100BB-8307-BC4D-8EFD-7274140BD5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HackathonTemplateWide</Template>
  <TotalTime>237</TotalTime>
  <Words>413</Words>
  <Application>Microsoft Office PowerPoint</Application>
  <PresentationFormat>Widescreen</PresentationFormat>
  <Paragraphs>64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Avenir Book</vt:lpstr>
      <vt:lpstr>Calibri</vt:lpstr>
      <vt:lpstr>Calibri Light</vt:lpstr>
      <vt:lpstr>Helvetica Neue</vt:lpstr>
      <vt:lpstr>Myriad Web Pro</vt:lpstr>
      <vt:lpstr>Office Theme</vt:lpstr>
      <vt:lpstr>Team 1</vt:lpstr>
      <vt:lpstr>Goal</vt:lpstr>
      <vt:lpstr>Public Health Context</vt:lpstr>
      <vt:lpstr>openHIE Architecture: An overview</vt:lpstr>
      <vt:lpstr>Current challenges</vt:lpstr>
      <vt:lpstr>Current validation process: manual</vt:lpstr>
      <vt:lpstr>PowerPoint Presentation</vt:lpstr>
      <vt:lpstr>Wish List </vt:lpstr>
      <vt:lpstr>Questions?</vt:lpstr>
      <vt:lpstr>HIE essentials for HIV case surveillance</vt:lpstr>
    </vt:vector>
  </TitlesOfParts>
  <Company>Centers for Disease Control and Prevention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</dc:title>
  <dc:creator>Palmer, Dustyn P. (CDC/ONDIEH/NCCDPHP) (CTR)</dc:creator>
  <cp:lastModifiedBy>Tsao, David F. (CDC/ONDIEH/NCCDPHP) (CTR)</cp:lastModifiedBy>
  <cp:revision>32</cp:revision>
  <dcterms:created xsi:type="dcterms:W3CDTF">2018-10-03T20:50:37Z</dcterms:created>
  <dcterms:modified xsi:type="dcterms:W3CDTF">2018-10-04T18:13:29Z</dcterms:modified>
</cp:coreProperties>
</file>

<file path=docProps/thumbnail.jpeg>
</file>